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3" r:id="rId1"/>
    <p:sldMasterId id="2147483829" r:id="rId2"/>
  </p:sldMasterIdLst>
  <p:sldIdLst>
    <p:sldId id="256" r:id="rId3"/>
    <p:sldId id="263" r:id="rId4"/>
    <p:sldId id="267" r:id="rId5"/>
    <p:sldId id="259" r:id="rId6"/>
    <p:sldId id="260" r:id="rId7"/>
    <p:sldId id="262" r:id="rId8"/>
    <p:sldId id="268" r:id="rId9"/>
    <p:sldId id="269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238CFF-5C2B-494F-8EF3-EBE191E555B9}" v="1" dt="2021-12-09T17:56:39.319"/>
    <p1510:client id="{4FC7EB42-0D5B-4969-B54E-7E1EA4D265D2}" v="2123" dt="2021-12-07T22:16:55.639"/>
    <p1510:client id="{5848E6AE-2D96-4171-A751-32CBC276DC8C}" v="1042" dt="2021-12-13T08:23:49.322"/>
    <p1510:client id="{A38636FE-24A4-4E6D-8DC3-52A7C0566C55}" v="2073" dt="2021-12-08T21:19:26.717"/>
    <p1510:client id="{F90C3E37-819E-4480-8217-9DCDD90BD172}" v="1" dt="2021-12-08T07:19:51.5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969F25-4872-4457-AB0D-ACFEC4633A8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AD1C24B-73EF-4C76-AAED-71F7F466CB3A}">
      <dgm:prSet/>
      <dgm:spPr/>
      <dgm:t>
        <a:bodyPr/>
        <a:lstStyle/>
        <a:p>
          <a:r>
            <a:rPr lang="en-US"/>
            <a:t>Blockchain </a:t>
          </a:r>
          <a:r>
            <a:rPr lang="en-US" b="1"/>
            <a:t>increases trust, security, transparency, and the traceability of data shared across a business network</a:t>
          </a:r>
          <a:r>
            <a:rPr lang="en-US"/>
            <a:t> — and delivers cost savings with new efficiencies.</a:t>
          </a:r>
        </a:p>
      </dgm:t>
    </dgm:pt>
    <dgm:pt modelId="{3E8BAB92-527F-46C2-8E34-014D32EE4B73}" type="parTrans" cxnId="{1D8702BC-74C1-4ADA-8020-2C12099E5366}">
      <dgm:prSet/>
      <dgm:spPr/>
      <dgm:t>
        <a:bodyPr/>
        <a:lstStyle/>
        <a:p>
          <a:endParaRPr lang="en-US"/>
        </a:p>
      </dgm:t>
    </dgm:pt>
    <dgm:pt modelId="{12CA86D6-B7C7-4B6E-8309-A21EA56E7073}" type="sibTrans" cxnId="{1D8702BC-74C1-4ADA-8020-2C12099E5366}">
      <dgm:prSet/>
      <dgm:spPr/>
      <dgm:t>
        <a:bodyPr/>
        <a:lstStyle/>
        <a:p>
          <a:endParaRPr lang="en-US"/>
        </a:p>
      </dgm:t>
    </dgm:pt>
    <dgm:pt modelId="{4A587DF0-2C43-4DE9-B084-BD3D14D209AB}">
      <dgm:prSet/>
      <dgm:spPr/>
      <dgm:t>
        <a:bodyPr/>
        <a:lstStyle/>
        <a:p>
          <a:r>
            <a:rPr lang="en-US"/>
            <a:t>Blockchain technology could change the world </a:t>
          </a:r>
          <a:r>
            <a:rPr lang="en-US" b="1"/>
            <a:t>as it can get rid of all the inefficiencies of centralized systems</a:t>
          </a:r>
          <a:r>
            <a:rPr lang="en-US"/>
            <a:t>. It brought decentralization into play. By using blockchain, any business improves its process to new heights.</a:t>
          </a:r>
        </a:p>
      </dgm:t>
    </dgm:pt>
    <dgm:pt modelId="{1FD829BD-FB5E-4340-9F07-A9ACAC383C67}" type="parTrans" cxnId="{825522C3-B08D-4D6D-B861-FD0F0BE005D2}">
      <dgm:prSet/>
      <dgm:spPr/>
      <dgm:t>
        <a:bodyPr/>
        <a:lstStyle/>
        <a:p>
          <a:endParaRPr lang="en-US"/>
        </a:p>
      </dgm:t>
    </dgm:pt>
    <dgm:pt modelId="{39717526-2055-46E5-A010-FE7D8A000FBB}" type="sibTrans" cxnId="{825522C3-B08D-4D6D-B861-FD0F0BE005D2}">
      <dgm:prSet/>
      <dgm:spPr/>
      <dgm:t>
        <a:bodyPr/>
        <a:lstStyle/>
        <a:p>
          <a:endParaRPr lang="en-US"/>
        </a:p>
      </dgm:t>
    </dgm:pt>
    <dgm:pt modelId="{E8A2BABC-F3EC-4C60-9401-10294A46D78E}">
      <dgm:prSet/>
      <dgm:spPr/>
      <dgm:t>
        <a:bodyPr/>
        <a:lstStyle/>
        <a:p>
          <a:r>
            <a:rPr lang="en-US"/>
            <a:t>Immutability simply means that transactions, once recorded on the blockchain, can't be changed or deleted. On the blockchain, all transactions are timestamped and date-stamped, so there's a permanent record.</a:t>
          </a:r>
        </a:p>
      </dgm:t>
    </dgm:pt>
    <dgm:pt modelId="{2F66E7D2-AC7A-4971-882B-89E0594665A9}" type="parTrans" cxnId="{ED41F0B5-C935-4687-87FF-D28D6A5ED1D1}">
      <dgm:prSet/>
      <dgm:spPr/>
      <dgm:t>
        <a:bodyPr/>
        <a:lstStyle/>
        <a:p>
          <a:endParaRPr lang="en-US"/>
        </a:p>
      </dgm:t>
    </dgm:pt>
    <dgm:pt modelId="{48C744D0-7306-48A2-B467-30B08BE23E1E}" type="sibTrans" cxnId="{ED41F0B5-C935-4687-87FF-D28D6A5ED1D1}">
      <dgm:prSet/>
      <dgm:spPr/>
      <dgm:t>
        <a:bodyPr/>
        <a:lstStyle/>
        <a:p>
          <a:endParaRPr lang="en-US"/>
        </a:p>
      </dgm:t>
    </dgm:pt>
    <dgm:pt modelId="{C3093B74-7CB0-4952-B346-F4E80FC6AB3B}">
      <dgm:prSet/>
      <dgm:spPr/>
      <dgm:t>
        <a:bodyPr/>
        <a:lstStyle/>
        <a:p>
          <a:r>
            <a:rPr lang="en-US"/>
            <a:t>Nowadays many countries are working on evolution and  development of blockchain technology so they can find way to strengthen theirs financial sectors and system.</a:t>
          </a:r>
        </a:p>
      </dgm:t>
    </dgm:pt>
    <dgm:pt modelId="{9DC222EE-B8B2-4B17-9B9E-F876E1CEBBD5}" type="parTrans" cxnId="{A8FD0B76-FA83-4979-806D-9E2C625F678C}">
      <dgm:prSet/>
      <dgm:spPr/>
      <dgm:t>
        <a:bodyPr/>
        <a:lstStyle/>
        <a:p>
          <a:endParaRPr lang="en-US"/>
        </a:p>
      </dgm:t>
    </dgm:pt>
    <dgm:pt modelId="{470E8D96-F226-4CA9-911D-3EC03E6A208D}" type="sibTrans" cxnId="{A8FD0B76-FA83-4979-806D-9E2C625F678C}">
      <dgm:prSet/>
      <dgm:spPr/>
      <dgm:t>
        <a:bodyPr/>
        <a:lstStyle/>
        <a:p>
          <a:endParaRPr lang="en-US"/>
        </a:p>
      </dgm:t>
    </dgm:pt>
    <dgm:pt modelId="{C114E6C1-2AAD-4090-B6E3-E45C2D3A1DA7}">
      <dgm:prSet/>
      <dgm:spPr/>
      <dgm:t>
        <a:bodyPr/>
        <a:lstStyle/>
        <a:p>
          <a:r>
            <a:rPr lang="en-US"/>
            <a:t>Blockchain technology has disrupted several industries and is looking to shape the future of </a:t>
          </a:r>
          <a:r>
            <a:rPr lang="en-US" b="1"/>
            <a:t>automation, robotics</a:t>
          </a:r>
          <a:r>
            <a:rPr lang="en-US"/>
            <a:t>, machine learning, and a lot of other fields. </a:t>
          </a:r>
        </a:p>
      </dgm:t>
    </dgm:pt>
    <dgm:pt modelId="{0AB1DE6C-E90B-4BBA-AB7E-97355CD23376}" type="parTrans" cxnId="{E04C5819-C167-4ED8-AAF4-A3A2ABED199B}">
      <dgm:prSet/>
      <dgm:spPr/>
      <dgm:t>
        <a:bodyPr/>
        <a:lstStyle/>
        <a:p>
          <a:endParaRPr lang="en-US"/>
        </a:p>
      </dgm:t>
    </dgm:pt>
    <dgm:pt modelId="{DE54E43A-9F4B-4FBA-8100-5623ECFAEEC9}" type="sibTrans" cxnId="{E04C5819-C167-4ED8-AAF4-A3A2ABED199B}">
      <dgm:prSet/>
      <dgm:spPr/>
      <dgm:t>
        <a:bodyPr/>
        <a:lstStyle/>
        <a:p>
          <a:endParaRPr lang="en-US"/>
        </a:p>
      </dgm:t>
    </dgm:pt>
    <dgm:pt modelId="{75D99AFA-2A9F-4B33-ADE1-15F844BD1460}" type="pres">
      <dgm:prSet presAssocID="{28969F25-4872-4457-AB0D-ACFEC4633A80}" presName="linear" presStyleCnt="0">
        <dgm:presLayoutVars>
          <dgm:animLvl val="lvl"/>
          <dgm:resizeHandles val="exact"/>
        </dgm:presLayoutVars>
      </dgm:prSet>
      <dgm:spPr/>
    </dgm:pt>
    <dgm:pt modelId="{B7D65E36-992E-4373-BB5C-99ED08D43761}" type="pres">
      <dgm:prSet presAssocID="{DAD1C24B-73EF-4C76-AAED-71F7F466CB3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0A15560-3D59-4021-8714-D7CB2467E357}" type="pres">
      <dgm:prSet presAssocID="{12CA86D6-B7C7-4B6E-8309-A21EA56E7073}" presName="spacer" presStyleCnt="0"/>
      <dgm:spPr/>
    </dgm:pt>
    <dgm:pt modelId="{AAA4D258-5994-4B4B-A706-A502D54B0B89}" type="pres">
      <dgm:prSet presAssocID="{4A587DF0-2C43-4DE9-B084-BD3D14D209A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78125A9-6354-4CD8-AC33-EA5DD9CF49E0}" type="pres">
      <dgm:prSet presAssocID="{39717526-2055-46E5-A010-FE7D8A000FBB}" presName="spacer" presStyleCnt="0"/>
      <dgm:spPr/>
    </dgm:pt>
    <dgm:pt modelId="{72539A24-D140-4C28-8BFB-26CA28309502}" type="pres">
      <dgm:prSet presAssocID="{E8A2BABC-F3EC-4C60-9401-10294A46D78E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2861E08-1285-42EB-B4F0-C18EF076E878}" type="pres">
      <dgm:prSet presAssocID="{48C744D0-7306-48A2-B467-30B08BE23E1E}" presName="spacer" presStyleCnt="0"/>
      <dgm:spPr/>
    </dgm:pt>
    <dgm:pt modelId="{8032FFE8-B070-4111-B347-ED2F332A104E}" type="pres">
      <dgm:prSet presAssocID="{C3093B74-7CB0-4952-B346-F4E80FC6AB3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AA2719E-2E4B-47A6-B661-8BFA20F7D2E2}" type="pres">
      <dgm:prSet presAssocID="{470E8D96-F226-4CA9-911D-3EC03E6A208D}" presName="spacer" presStyleCnt="0"/>
      <dgm:spPr/>
    </dgm:pt>
    <dgm:pt modelId="{D950A26F-A1D9-4EC3-BA98-769A4E9BBD09}" type="pres">
      <dgm:prSet presAssocID="{C114E6C1-2AAD-4090-B6E3-E45C2D3A1DA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E92CE0F-3704-49D4-8B5A-A92C312C9C21}" type="presOf" srcId="{4A587DF0-2C43-4DE9-B084-BD3D14D209AB}" destId="{AAA4D258-5994-4B4B-A706-A502D54B0B89}" srcOrd="0" destOrd="0" presId="urn:microsoft.com/office/officeart/2005/8/layout/vList2"/>
    <dgm:cxn modelId="{E04C5819-C167-4ED8-AAF4-A3A2ABED199B}" srcId="{28969F25-4872-4457-AB0D-ACFEC4633A80}" destId="{C114E6C1-2AAD-4090-B6E3-E45C2D3A1DA7}" srcOrd="4" destOrd="0" parTransId="{0AB1DE6C-E90B-4BBA-AB7E-97355CD23376}" sibTransId="{DE54E43A-9F4B-4FBA-8100-5623ECFAEEC9}"/>
    <dgm:cxn modelId="{A6F56428-096A-4FCB-9244-66B3A7C47DC3}" type="presOf" srcId="{C3093B74-7CB0-4952-B346-F4E80FC6AB3B}" destId="{8032FFE8-B070-4111-B347-ED2F332A104E}" srcOrd="0" destOrd="0" presId="urn:microsoft.com/office/officeart/2005/8/layout/vList2"/>
    <dgm:cxn modelId="{55834834-7F41-464F-AE9B-E1E859B6D64D}" type="presOf" srcId="{C114E6C1-2AAD-4090-B6E3-E45C2D3A1DA7}" destId="{D950A26F-A1D9-4EC3-BA98-769A4E9BBD09}" srcOrd="0" destOrd="0" presId="urn:microsoft.com/office/officeart/2005/8/layout/vList2"/>
    <dgm:cxn modelId="{A8FD0B76-FA83-4979-806D-9E2C625F678C}" srcId="{28969F25-4872-4457-AB0D-ACFEC4633A80}" destId="{C3093B74-7CB0-4952-B346-F4E80FC6AB3B}" srcOrd="3" destOrd="0" parTransId="{9DC222EE-B8B2-4B17-9B9E-F876E1CEBBD5}" sibTransId="{470E8D96-F226-4CA9-911D-3EC03E6A208D}"/>
    <dgm:cxn modelId="{8F50BA97-CA2A-4398-A3C0-3FE0099D99ED}" type="presOf" srcId="{DAD1C24B-73EF-4C76-AAED-71F7F466CB3A}" destId="{B7D65E36-992E-4373-BB5C-99ED08D43761}" srcOrd="0" destOrd="0" presId="urn:microsoft.com/office/officeart/2005/8/layout/vList2"/>
    <dgm:cxn modelId="{B4BB43AB-8344-453C-9751-BCEF4C5E2491}" type="presOf" srcId="{E8A2BABC-F3EC-4C60-9401-10294A46D78E}" destId="{72539A24-D140-4C28-8BFB-26CA28309502}" srcOrd="0" destOrd="0" presId="urn:microsoft.com/office/officeart/2005/8/layout/vList2"/>
    <dgm:cxn modelId="{ED41F0B5-C935-4687-87FF-D28D6A5ED1D1}" srcId="{28969F25-4872-4457-AB0D-ACFEC4633A80}" destId="{E8A2BABC-F3EC-4C60-9401-10294A46D78E}" srcOrd="2" destOrd="0" parTransId="{2F66E7D2-AC7A-4971-882B-89E0594665A9}" sibTransId="{48C744D0-7306-48A2-B467-30B08BE23E1E}"/>
    <dgm:cxn modelId="{1D8702BC-74C1-4ADA-8020-2C12099E5366}" srcId="{28969F25-4872-4457-AB0D-ACFEC4633A80}" destId="{DAD1C24B-73EF-4C76-AAED-71F7F466CB3A}" srcOrd="0" destOrd="0" parTransId="{3E8BAB92-527F-46C2-8E34-014D32EE4B73}" sibTransId="{12CA86D6-B7C7-4B6E-8309-A21EA56E7073}"/>
    <dgm:cxn modelId="{825522C3-B08D-4D6D-B861-FD0F0BE005D2}" srcId="{28969F25-4872-4457-AB0D-ACFEC4633A80}" destId="{4A587DF0-2C43-4DE9-B084-BD3D14D209AB}" srcOrd="1" destOrd="0" parTransId="{1FD829BD-FB5E-4340-9F07-A9ACAC383C67}" sibTransId="{39717526-2055-46E5-A010-FE7D8A000FBB}"/>
    <dgm:cxn modelId="{F5BF80DE-66AC-4B96-9E18-BAED080C346B}" type="presOf" srcId="{28969F25-4872-4457-AB0D-ACFEC4633A80}" destId="{75D99AFA-2A9F-4B33-ADE1-15F844BD1460}" srcOrd="0" destOrd="0" presId="urn:microsoft.com/office/officeart/2005/8/layout/vList2"/>
    <dgm:cxn modelId="{EF465126-4B33-466B-9503-9DB15605A037}" type="presParOf" srcId="{75D99AFA-2A9F-4B33-ADE1-15F844BD1460}" destId="{B7D65E36-992E-4373-BB5C-99ED08D43761}" srcOrd="0" destOrd="0" presId="urn:microsoft.com/office/officeart/2005/8/layout/vList2"/>
    <dgm:cxn modelId="{787BDDBA-2AFE-4618-8F9D-109A1EB1ABC0}" type="presParOf" srcId="{75D99AFA-2A9F-4B33-ADE1-15F844BD1460}" destId="{20A15560-3D59-4021-8714-D7CB2467E357}" srcOrd="1" destOrd="0" presId="urn:microsoft.com/office/officeart/2005/8/layout/vList2"/>
    <dgm:cxn modelId="{518296EB-CA57-4504-91E4-7DA17AB159CF}" type="presParOf" srcId="{75D99AFA-2A9F-4B33-ADE1-15F844BD1460}" destId="{AAA4D258-5994-4B4B-A706-A502D54B0B89}" srcOrd="2" destOrd="0" presId="urn:microsoft.com/office/officeart/2005/8/layout/vList2"/>
    <dgm:cxn modelId="{0D8A9F64-92C2-4695-91BD-1EAB9FD2AB66}" type="presParOf" srcId="{75D99AFA-2A9F-4B33-ADE1-15F844BD1460}" destId="{B78125A9-6354-4CD8-AC33-EA5DD9CF49E0}" srcOrd="3" destOrd="0" presId="urn:microsoft.com/office/officeart/2005/8/layout/vList2"/>
    <dgm:cxn modelId="{25D8838E-DFC7-4810-A9A1-5C814351D098}" type="presParOf" srcId="{75D99AFA-2A9F-4B33-ADE1-15F844BD1460}" destId="{72539A24-D140-4C28-8BFB-26CA28309502}" srcOrd="4" destOrd="0" presId="urn:microsoft.com/office/officeart/2005/8/layout/vList2"/>
    <dgm:cxn modelId="{2C908153-E949-443E-8740-79A7CFA42F78}" type="presParOf" srcId="{75D99AFA-2A9F-4B33-ADE1-15F844BD1460}" destId="{F2861E08-1285-42EB-B4F0-C18EF076E878}" srcOrd="5" destOrd="0" presId="urn:microsoft.com/office/officeart/2005/8/layout/vList2"/>
    <dgm:cxn modelId="{EA839465-FACC-49D7-A9CD-4FB0F80E972C}" type="presParOf" srcId="{75D99AFA-2A9F-4B33-ADE1-15F844BD1460}" destId="{8032FFE8-B070-4111-B347-ED2F332A104E}" srcOrd="6" destOrd="0" presId="urn:microsoft.com/office/officeart/2005/8/layout/vList2"/>
    <dgm:cxn modelId="{90819FDF-FB72-41CB-90F0-926CEE9566F0}" type="presParOf" srcId="{75D99AFA-2A9F-4B33-ADE1-15F844BD1460}" destId="{DAA2719E-2E4B-47A6-B661-8BFA20F7D2E2}" srcOrd="7" destOrd="0" presId="urn:microsoft.com/office/officeart/2005/8/layout/vList2"/>
    <dgm:cxn modelId="{97294F65-7490-407A-8451-6E9A53BA9359}" type="presParOf" srcId="{75D99AFA-2A9F-4B33-ADE1-15F844BD1460}" destId="{D950A26F-A1D9-4EC3-BA98-769A4E9BBD0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D65E36-992E-4373-BB5C-99ED08D43761}">
      <dsp:nvSpPr>
        <dsp:cNvPr id="0" name=""/>
        <dsp:cNvSpPr/>
      </dsp:nvSpPr>
      <dsp:spPr>
        <a:xfrm>
          <a:off x="0" y="151227"/>
          <a:ext cx="6408738" cy="105683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Blockchain </a:t>
          </a:r>
          <a:r>
            <a:rPr lang="en-US" sz="1500" b="1" kern="1200"/>
            <a:t>increases trust, security, transparency, and the traceability of data shared across a business network</a:t>
          </a:r>
          <a:r>
            <a:rPr lang="en-US" sz="1500" kern="1200"/>
            <a:t> — and delivers cost savings with new efficiencies.</a:t>
          </a:r>
        </a:p>
      </dsp:txBody>
      <dsp:txXfrm>
        <a:off x="51591" y="202818"/>
        <a:ext cx="6305556" cy="953657"/>
      </dsp:txXfrm>
    </dsp:sp>
    <dsp:sp modelId="{AAA4D258-5994-4B4B-A706-A502D54B0B89}">
      <dsp:nvSpPr>
        <dsp:cNvPr id="0" name=""/>
        <dsp:cNvSpPr/>
      </dsp:nvSpPr>
      <dsp:spPr>
        <a:xfrm>
          <a:off x="0" y="1251266"/>
          <a:ext cx="6408738" cy="1056839"/>
        </a:xfrm>
        <a:prstGeom prst="roundRect">
          <a:avLst/>
        </a:prstGeom>
        <a:solidFill>
          <a:schemeClr val="accent5">
            <a:hueOff val="-244336"/>
            <a:satOff val="-24776"/>
            <a:lumOff val="-77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Blockchain technology could change the world </a:t>
          </a:r>
          <a:r>
            <a:rPr lang="en-US" sz="1500" b="1" kern="1200"/>
            <a:t>as it can get rid of all the inefficiencies of centralized systems</a:t>
          </a:r>
          <a:r>
            <a:rPr lang="en-US" sz="1500" kern="1200"/>
            <a:t>. It brought decentralization into play. By using blockchain, any business improves its process to new heights.</a:t>
          </a:r>
        </a:p>
      </dsp:txBody>
      <dsp:txXfrm>
        <a:off x="51591" y="1302857"/>
        <a:ext cx="6305556" cy="953657"/>
      </dsp:txXfrm>
    </dsp:sp>
    <dsp:sp modelId="{72539A24-D140-4C28-8BFB-26CA28309502}">
      <dsp:nvSpPr>
        <dsp:cNvPr id="0" name=""/>
        <dsp:cNvSpPr/>
      </dsp:nvSpPr>
      <dsp:spPr>
        <a:xfrm>
          <a:off x="0" y="2351305"/>
          <a:ext cx="6408738" cy="1056839"/>
        </a:xfrm>
        <a:prstGeom prst="roundRect">
          <a:avLst/>
        </a:prstGeom>
        <a:solidFill>
          <a:schemeClr val="accent5">
            <a:hueOff val="-488671"/>
            <a:satOff val="-49551"/>
            <a:lumOff val="-155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Immutability simply means that transactions, once recorded on the blockchain, can't be changed or deleted. On the blockchain, all transactions are timestamped and date-stamped, so there's a permanent record.</a:t>
          </a:r>
        </a:p>
      </dsp:txBody>
      <dsp:txXfrm>
        <a:off x="51591" y="2402896"/>
        <a:ext cx="6305556" cy="953657"/>
      </dsp:txXfrm>
    </dsp:sp>
    <dsp:sp modelId="{8032FFE8-B070-4111-B347-ED2F332A104E}">
      <dsp:nvSpPr>
        <dsp:cNvPr id="0" name=""/>
        <dsp:cNvSpPr/>
      </dsp:nvSpPr>
      <dsp:spPr>
        <a:xfrm>
          <a:off x="0" y="3451344"/>
          <a:ext cx="6408738" cy="1056839"/>
        </a:xfrm>
        <a:prstGeom prst="roundRect">
          <a:avLst/>
        </a:prstGeom>
        <a:solidFill>
          <a:schemeClr val="accent5">
            <a:hueOff val="-733007"/>
            <a:satOff val="-74327"/>
            <a:lumOff val="-233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Nowadays many countries are working on evolution and  development of blockchain technology so they can find way to strengthen theirs financial sectors and system.</a:t>
          </a:r>
        </a:p>
      </dsp:txBody>
      <dsp:txXfrm>
        <a:off x="51591" y="3502935"/>
        <a:ext cx="6305556" cy="953657"/>
      </dsp:txXfrm>
    </dsp:sp>
    <dsp:sp modelId="{D950A26F-A1D9-4EC3-BA98-769A4E9BBD09}">
      <dsp:nvSpPr>
        <dsp:cNvPr id="0" name=""/>
        <dsp:cNvSpPr/>
      </dsp:nvSpPr>
      <dsp:spPr>
        <a:xfrm>
          <a:off x="0" y="4551383"/>
          <a:ext cx="6408738" cy="1056839"/>
        </a:xfrm>
        <a:prstGeom prst="roundRect">
          <a:avLst/>
        </a:prstGeom>
        <a:solidFill>
          <a:schemeClr val="accent5">
            <a:hueOff val="-977342"/>
            <a:satOff val="-99103"/>
            <a:lumOff val="-31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Blockchain technology has disrupted several industries and is looking to shape the future of </a:t>
          </a:r>
          <a:r>
            <a:rPr lang="en-US" sz="1500" b="1" kern="1200"/>
            <a:t>automation, robotics</a:t>
          </a:r>
          <a:r>
            <a:rPr lang="en-US" sz="1500" kern="1200"/>
            <a:t>, machine learning, and a lot of other fields. </a:t>
          </a:r>
        </a:p>
      </dsp:txBody>
      <dsp:txXfrm>
        <a:off x="51591" y="4602974"/>
        <a:ext cx="6305556" cy="9536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587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81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46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4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770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508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809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144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0206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19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39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189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715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31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68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012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47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89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4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48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81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030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77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823714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42" r:id="rId5"/>
    <p:sldLayoutId id="2147483848" r:id="rId6"/>
    <p:sldLayoutId id="2147483843" r:id="rId7"/>
    <p:sldLayoutId id="2147483844" r:id="rId8"/>
    <p:sldLayoutId id="2147483845" r:id="rId9"/>
    <p:sldLayoutId id="2147483846" r:id="rId10"/>
    <p:sldLayoutId id="21474838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6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17" r:id="rId6"/>
    <p:sldLayoutId id="2147483822" r:id="rId7"/>
    <p:sldLayoutId id="2147483818" r:id="rId8"/>
    <p:sldLayoutId id="2147483819" r:id="rId9"/>
    <p:sldLayoutId id="2147483820" r:id="rId10"/>
    <p:sldLayoutId id="2147483821" r:id="rId11"/>
    <p:sldLayoutId id="214748382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ay1tech.com/blockchain-defining-the-sports-betting-industry-pros-and-cons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0">
            <a:extLst>
              <a:ext uri="{FF2B5EF4-FFF2-40B4-BE49-F238E27FC236}">
                <a16:creationId xmlns:a16="http://schemas.microsoft.com/office/drawing/2014/main" id="{4CC59314-A196-41FD-973F-245BCA437B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1" b="7"/>
          <a:stretch/>
        </p:blipFill>
        <p:spPr>
          <a:xfrm>
            <a:off x="-688" y="-4"/>
            <a:ext cx="12192687" cy="685800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67186895-7DAD-4EEE-BF1A-CC36B9426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-5"/>
            <a:ext cx="9785926" cy="6858005"/>
            <a:chOff x="2406074" y="-5"/>
            <a:chExt cx="9785926" cy="685800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5BFDCD0-B536-4527-AB6E-79B0E4EDD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2424112" y="-4"/>
              <a:ext cx="9767888" cy="6858003"/>
              <a:chOff x="0" y="-3"/>
              <a:chExt cx="9767888" cy="6858003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1850C5E2-9BE7-4321-8945-320FE5AA9C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428999"/>
                <a:ext cx="9767888" cy="3429001"/>
              </a:xfrm>
              <a:prstGeom prst="rect">
                <a:avLst/>
              </a:prstGeom>
              <a:gradFill flip="none" rotWithShape="1">
                <a:gsLst>
                  <a:gs pos="32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3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7B89D3D-F057-4F89-87AC-DBA5FD04CE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V="1">
                <a:off x="0" y="-3"/>
                <a:ext cx="9767888" cy="3428999"/>
              </a:xfrm>
              <a:prstGeom prst="rect">
                <a:avLst/>
              </a:prstGeom>
              <a:gradFill flip="none" rotWithShape="1">
                <a:gsLst>
                  <a:gs pos="32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3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95B5518D-4B46-4866-BF9F-D6550DA00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2406074" y="-5"/>
              <a:ext cx="9785926" cy="6858002"/>
              <a:chOff x="0" y="-1"/>
              <a:chExt cx="9785926" cy="6858002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71673445-12E5-48F8-BEF8-87016BBC5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429000"/>
                <a:ext cx="9785926" cy="342900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/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3ACC629B-B138-4925-BE58-F4E4E2CC83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V="1">
                <a:off x="0" y="-1"/>
                <a:ext cx="9785926" cy="34289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/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40C8F77F-4220-4C2C-BE7D-0C626E457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423330" y="-5"/>
              <a:ext cx="9768670" cy="6858002"/>
              <a:chOff x="2423330" y="-5"/>
              <a:chExt cx="9768670" cy="6858002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B66BF283-D5A5-422F-9640-B6D1ABD9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2423330" y="-5"/>
                <a:ext cx="9767888" cy="342900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4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05EAD1A7-3DBD-4376-BF10-AEE971C1BC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 flipV="1">
                <a:off x="2424112" y="3428998"/>
                <a:ext cx="9767888" cy="34289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4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F565D01-6AAA-4149-B7F9-257DDE044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V="1">
              <a:off x="4637393" y="-696606"/>
              <a:ext cx="6312874" cy="8796338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14F52FF-B2D2-469D-AC4D-B33C43A53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607" y="363107"/>
            <a:ext cx="4500561" cy="4259814"/>
          </a:xfrm>
        </p:spPr>
        <p:txBody>
          <a:bodyPr>
            <a:normAutofit/>
          </a:bodyPr>
          <a:lstStyle/>
          <a:p>
            <a:r>
              <a:rPr lang="en-US" sz="4400" u="sng" dirty="0"/>
              <a:t>BLOCKCHAIN TECHNOLOGY AND CRYPTOCURRENCIES</a:t>
            </a:r>
            <a:r>
              <a:rPr lang="en-US" sz="4400" dirty="0"/>
              <a:t>:-</a:t>
            </a:r>
            <a:endParaRPr lang="en-US" sz="2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B5F63-F4F2-431E-9EAA-7FADE84F22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988476"/>
            <a:ext cx="4500561" cy="132024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NAME:-MAYANK SONI</a:t>
            </a:r>
          </a:p>
          <a:p>
            <a:r>
              <a:rPr lang="en-US">
                <a:solidFill>
                  <a:srgbClr val="FFFFFF"/>
                </a:solidFill>
              </a:rPr>
              <a:t>DIVISION :-q</a:t>
            </a:r>
          </a:p>
          <a:p>
            <a:r>
              <a:rPr lang="en-US">
                <a:solidFill>
                  <a:srgbClr val="FFFFFF"/>
                </a:solidFill>
              </a:rPr>
              <a:t>ROLL NO:-2213760</a:t>
            </a:r>
          </a:p>
        </p:txBody>
      </p:sp>
    </p:spTree>
    <p:extLst>
      <p:ext uri="{BB962C8B-B14F-4D97-AF65-F5344CB8AC3E}">
        <p14:creationId xmlns:p14="http://schemas.microsoft.com/office/powerpoint/2010/main" val="217552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6">
            <a:extLst>
              <a:ext uri="{FF2B5EF4-FFF2-40B4-BE49-F238E27FC236}">
                <a16:creationId xmlns:a16="http://schemas.microsoft.com/office/drawing/2014/main" id="{5ED88E92-14F3-4B58-9E48-1D79E139A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6" name="Oval 28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38" name="Group 30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40" name="Rectangle 34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42" name="Rectangle 38">
            <a:extLst>
              <a:ext uri="{FF2B5EF4-FFF2-40B4-BE49-F238E27FC236}">
                <a16:creationId xmlns:a16="http://schemas.microsoft.com/office/drawing/2014/main" id="{E841E027-8E53-4FEB-8605-2124D8573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52D2BDB-E03E-4D63-8075-0ACCB1A3B198}"/>
              </a:ext>
            </a:extLst>
          </p:cNvPr>
          <p:cNvSpPr txBox="1"/>
          <p:nvPr/>
        </p:nvSpPr>
        <p:spPr>
          <a:xfrm rot="-10800000" flipV="1">
            <a:off x="342900" y="12933"/>
            <a:ext cx="1169669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u="sng" dirty="0">
                <a:solidFill>
                  <a:srgbClr val="92D050"/>
                </a:solidFill>
              </a:rPr>
              <a:t>DISADVANTAGES OF HAVING BLOCKCHAIN TECHNOLOGY</a:t>
            </a:r>
            <a:r>
              <a:rPr lang="en-US" sz="3600" dirty="0">
                <a:solidFill>
                  <a:srgbClr val="92D050"/>
                </a:solidFill>
              </a:rPr>
              <a:t>:-</a:t>
            </a:r>
          </a:p>
          <a:p>
            <a:endParaRPr lang="en-US" sz="3600" dirty="0">
              <a:solidFill>
                <a:srgbClr val="92D05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15CECDC-CA0C-494C-8B24-1097E0B55DAF}"/>
              </a:ext>
            </a:extLst>
          </p:cNvPr>
          <p:cNvSpPr txBox="1"/>
          <p:nvPr/>
        </p:nvSpPr>
        <p:spPr>
          <a:xfrm>
            <a:off x="349703" y="1138918"/>
            <a:ext cx="11097985" cy="61247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u="sng" dirty="0">
                <a:solidFill>
                  <a:srgbClr val="FFFF00"/>
                </a:solidFill>
              </a:rPr>
              <a:t>COMPLEXITY</a:t>
            </a:r>
            <a:r>
              <a:rPr lang="en-US" sz="2000" dirty="0"/>
              <a:t>:-  </a:t>
            </a:r>
            <a:r>
              <a:rPr lang="en-US" sz="2000" dirty="0">
                <a:ea typeface="+mn-lt"/>
                <a:cs typeface="+mn-lt"/>
              </a:rPr>
              <a:t> there are blockchain, cryptocurrencies</a:t>
            </a:r>
            <a:r>
              <a:rPr lang="en-US" sz="2000" dirty="0">
                <a:ea typeface="+mn-lt"/>
                <a:cs typeface="+mn-lt"/>
                <a:hlinkClick r:id="rId2"/>
              </a:rPr>
              <a:t> </a:t>
            </a:r>
            <a:r>
              <a:rPr lang="en-US" sz="2000" dirty="0">
                <a:ea typeface="+mn-lt"/>
                <a:cs typeface="+mn-lt"/>
              </a:rPr>
              <a:t>courses and indexes being created for newcomers, but overall this is a very complicated industry that will not be soaked in and applied overnight.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endParaRPr lang="en-US" sz="2000" b="1" u="sng" dirty="0">
              <a:solidFill>
                <a:srgbClr val="FFC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000" u="sng" dirty="0">
                <a:solidFill>
                  <a:srgbClr val="FFC000"/>
                </a:solidFill>
                <a:ea typeface="+mn-lt"/>
                <a:cs typeface="+mn-lt"/>
              </a:rPr>
              <a:t>HUMAN ERRORS</a:t>
            </a:r>
            <a:r>
              <a:rPr lang="en-US" sz="2000" dirty="0">
                <a:ea typeface="+mn-lt"/>
                <a:cs typeface="+mn-lt"/>
              </a:rPr>
              <a:t> :- If a blockchain is used as a database, the information going into the database needs to be of high quality. The data stored on a blockchain is not inherently trustworthy, so events need to be recorded accurately in the first place.</a:t>
            </a: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u="sng" dirty="0">
                <a:solidFill>
                  <a:srgbClr val="FF0000"/>
                </a:solidFill>
                <a:ea typeface="+mn-lt"/>
                <a:cs typeface="+mn-lt"/>
              </a:rPr>
              <a:t>CONSUMPTION OF HIGH ENERGY AND COST OF RUNNUNG IT</a:t>
            </a:r>
            <a:r>
              <a:rPr lang="en-US" sz="2000" dirty="0">
                <a:ea typeface="+mn-lt"/>
                <a:cs typeface="+mn-lt"/>
              </a:rPr>
              <a:t>:-It takes a lot of energy to mine and administrate the blockchain , Keeping a real-time ledger is one of the reasons for this consumption because every time it creates a new node, it communicates with each and every other node at the same time. For this you have to pay a higher running cost made it a costly technology.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u="sng" dirty="0">
                <a:solidFill>
                  <a:schemeClr val="accent4"/>
                </a:solidFill>
                <a:ea typeface="+mn-lt"/>
                <a:cs typeface="+mn-lt"/>
              </a:rPr>
              <a:t>BAD MALPRACTICES</a:t>
            </a:r>
            <a:r>
              <a:rPr lang="en-US" sz="2000" dirty="0">
                <a:ea typeface="+mn-lt"/>
                <a:cs typeface="+mn-lt"/>
              </a:rPr>
              <a:t>:- Hackers and criminal  can use blockchain to hide their bad tactics which in turns a very injustice to humanity.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ea typeface="+mn-lt"/>
              <a:cs typeface="+mn-lt"/>
            </a:endParaRPr>
          </a:p>
          <a:p>
            <a:endParaRPr lang="en-US" sz="2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7322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4F9B187-EC02-44E0-99C7-5D629D664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C6B683D-13FA-4605-8648-01FC9C82F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852A959-AA36-4E4C-940B-F33A7BE0A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FFC38A9-EA65-4BD6-A6E1-CAD07CCB8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9E36CA9-9013-4306-B36F-2E349B6FE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E8D3FFE-4362-43F6-99D3-1B83F7AD5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7AA39D6-8796-468A-8C18-D17C0BBF2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22">
                <a:extLst>
                  <a:ext uri="{FF2B5EF4-FFF2-40B4-BE49-F238E27FC236}">
                    <a16:creationId xmlns:a16="http://schemas.microsoft.com/office/drawing/2014/main" id="{75967788-298A-4B75-B02F-0625E5F84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D0FB4E1-29BE-427B-9999-B25351A07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55302" y="1626053"/>
              <a:ext cx="6762750" cy="3510644"/>
              <a:chOff x="0" y="0"/>
              <a:chExt cx="2840000" cy="1474286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9914662-C165-4AD1-89C0-F6C47C1090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00000" y="34286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20">
                <a:extLst>
                  <a:ext uri="{FF2B5EF4-FFF2-40B4-BE49-F238E27FC236}">
                    <a16:creationId xmlns:a16="http://schemas.microsoft.com/office/drawing/2014/main" id="{384C8199-BC83-4D02-8937-CF9AB0F4CF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A28F3F3-1D22-45C2-8627-C7E4E74BD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9D8267F7-1115-4F9A-BEF5-BB6664BCF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B4E221E-E4F3-4D25-8DC8-8A3D08C83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491700" y="811038"/>
            <a:ext cx="6131951" cy="5783897"/>
            <a:chOff x="4925125" y="3600"/>
            <a:chExt cx="7266875" cy="6854400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DCB79C8-6A25-43E7-AC87-D1D7C607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28">
              <a:extLst>
                <a:ext uri="{FF2B5EF4-FFF2-40B4-BE49-F238E27FC236}">
                  <a16:creationId xmlns:a16="http://schemas.microsoft.com/office/drawing/2014/main" id="{2BABC8D9-79F4-4665-99B3-4EA1B520E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08BC036-0C59-4D8B-8F96-46D122C906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8EAE06AB-6AA1-4D54-8643-7449285B2F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09" r="19741"/>
          <a:stretch/>
        </p:blipFill>
        <p:spPr>
          <a:xfrm>
            <a:off x="136091" y="-1"/>
            <a:ext cx="685798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25CE9B50-948C-4CBC-84D0-93CADC065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9757" y="1060076"/>
            <a:ext cx="4226378" cy="38317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6E7F27-7F01-4FB8-92A5-FBF43B7C47CE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C06174-15CF-4FFA-B392-4D6755F3D4B1}"/>
              </a:ext>
            </a:extLst>
          </p:cNvPr>
          <p:cNvSpPr txBox="1"/>
          <p:nvPr/>
        </p:nvSpPr>
        <p:spPr>
          <a:xfrm>
            <a:off x="4867275" y="334327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78123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30D050C3-946A-4155-B469-3FE5492E6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0D7BFBB-BF60-4EF1-AF1C-731347DB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0150CBC-E30B-417C-9BB2-CE6BB1A64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76020D6-6ADB-408E-A69F-4EA6F51A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226C8E5-1D99-421D-AB3C-2AF296A15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7669339-D0C4-4CF0-9A76-5BFBCDB798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38B31604-91C4-4CB0-8097-02EE0ADDC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48340F5-A593-469A-98DC-B6D90D3B2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B59E3068-3000-4C82-ACA8-367498951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2E1C398-D8F7-4828-9F7F-80D61DAE2B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13B333C-60FD-4260-80E0-190666C9D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DC05F582-AA63-4A8C-915E-66057E4B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6B2C7FE-403A-4EC8-8D54-0FF5BB98F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401" r="10813"/>
          <a:stretch/>
        </p:blipFill>
        <p:spPr>
          <a:xfrm>
            <a:off x="20" y="10"/>
            <a:ext cx="6444556" cy="6857990"/>
          </a:xfrm>
          <a:prstGeom prst="rect">
            <a:avLst/>
          </a:prstGeom>
        </p:spPr>
      </p:pic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A67CA786-07E5-486E-8C15-66ACBF19E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6027" y="144050"/>
            <a:ext cx="4550680" cy="5157747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3600" i="1" u="sng" dirty="0"/>
              <a:t>POINTS TO BE DISCUSS</a:t>
            </a:r>
            <a:r>
              <a:rPr lang="en-US" sz="3600" dirty="0"/>
              <a:t>:-</a:t>
            </a:r>
          </a:p>
          <a:p>
            <a:pPr marL="0" indent="0">
              <a:buNone/>
            </a:pPr>
            <a:endParaRPr lang="en-US" sz="3600" dirty="0"/>
          </a:p>
          <a:p>
            <a:pPr marL="342900" indent="-342900">
              <a:buAutoNum type="arabicPeriod"/>
            </a:pPr>
            <a:r>
              <a:rPr lang="en-US" dirty="0"/>
              <a:t>WHAT IS BLOCKCHAIN TECHNOLOGY,ITS INTRODUCTION AND HOW IT ORIGINED AND WORKS.</a:t>
            </a:r>
          </a:p>
          <a:p>
            <a:pPr marL="342900" indent="-342900">
              <a:buAutoNum type="arabicPeriod"/>
            </a:pPr>
            <a:r>
              <a:rPr lang="en-US" dirty="0"/>
              <a:t>WHAT IS CRYPTOCURRENCIES,SOME FAMOUS CRYPTOCURRENCIES.</a:t>
            </a:r>
          </a:p>
          <a:p>
            <a:pPr marL="342900" indent="-342900">
              <a:buAutoNum type="arabicPeriod"/>
            </a:pPr>
            <a:r>
              <a:rPr lang="en-US" dirty="0"/>
              <a:t>ADVANTAGES OF HAVING BLOCKCHAIN TECHNOLOGY.</a:t>
            </a:r>
          </a:p>
          <a:p>
            <a:pPr marL="342900" indent="-342900">
              <a:buAutoNum type="arabicPeriod"/>
            </a:pPr>
            <a:r>
              <a:rPr lang="en-US" dirty="0"/>
              <a:t>DISADVANTAGES OF HAVING BLOCKCHAIN TECHNOLOGY.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19F94B-A5B4-4043-812C-1D4A383ECD11}"/>
              </a:ext>
            </a:extLst>
          </p:cNvPr>
          <p:cNvSpPr txBox="1"/>
          <p:nvPr/>
        </p:nvSpPr>
        <p:spPr>
          <a:xfrm>
            <a:off x="2071007" y="509179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342BB4-1F6A-472D-B994-EE32B905F5FD}"/>
              </a:ext>
            </a:extLst>
          </p:cNvPr>
          <p:cNvSpPr txBox="1"/>
          <p:nvPr/>
        </p:nvSpPr>
        <p:spPr>
          <a:xfrm>
            <a:off x="7132864" y="5513614"/>
            <a:ext cx="468902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SO LET's TAKE A DEEP DIVE IN TO THE SEA OF BLOCKCHAIN TECHNOLOGY,TO EXPLORE SOMETHING AMAZING AND INTERESTING.</a:t>
            </a:r>
          </a:p>
        </p:txBody>
      </p:sp>
    </p:spTree>
    <p:extLst>
      <p:ext uri="{BB962C8B-B14F-4D97-AF65-F5344CB8AC3E}">
        <p14:creationId xmlns:p14="http://schemas.microsoft.com/office/powerpoint/2010/main" val="4117599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4D953-5BA3-4CCD-B06E-59532A86E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429" y="254250"/>
            <a:ext cx="5903206" cy="1088322"/>
          </a:xfrm>
        </p:spPr>
        <p:txBody>
          <a:bodyPr>
            <a:normAutofit fontScale="90000"/>
          </a:bodyPr>
          <a:lstStyle/>
          <a:p>
            <a:r>
              <a:rPr lang="en-US" sz="4000" u="sng" dirty="0">
                <a:solidFill>
                  <a:srgbClr val="FFC000"/>
                </a:solidFill>
              </a:rPr>
              <a:t>BLOCKCHAIN TECHNOLOGY</a:t>
            </a:r>
            <a:r>
              <a:rPr lang="en-US" sz="4000" dirty="0"/>
              <a:t>:-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7E0C18-11C3-4621-83D8-6C9B6C9DAE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02570" y="4990"/>
            <a:ext cx="6083535" cy="3481393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B962449-0734-42E3-B2A7-AC64DF5DB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329" y="3563247"/>
            <a:ext cx="5981699" cy="32965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30938C-973F-4CC7-8DD3-C06FD57D1EA9}"/>
              </a:ext>
            </a:extLst>
          </p:cNvPr>
          <p:cNvSpPr txBox="1"/>
          <p:nvPr/>
        </p:nvSpPr>
        <p:spPr>
          <a:xfrm rot="10800000"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076BA4-D4D6-4AFE-8EC9-6AD48061438B}"/>
              </a:ext>
            </a:extLst>
          </p:cNvPr>
          <p:cNvSpPr txBox="1"/>
          <p:nvPr/>
        </p:nvSpPr>
        <p:spPr>
          <a:xfrm>
            <a:off x="-4081" y="1343025"/>
            <a:ext cx="5627914" cy="67403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en-US" dirty="0">
                <a:latin typeface="Bell MT"/>
              </a:rPr>
              <a:t>Blockchain technology is most simply defined as a decentralized, distributed Register that records the existence of a digital asset. By inherent design, the data on a blockchain is unable to be modified.</a:t>
            </a:r>
            <a:endParaRPr lang="en-US" dirty="0">
              <a:latin typeface="Avenir Next LT Pro"/>
            </a:endParaRPr>
          </a:p>
          <a:p>
            <a:pPr marL="285750" indent="-285750">
              <a:buFont typeface="Wingdings"/>
              <a:buChar char="v"/>
            </a:pPr>
            <a:endParaRPr lang="en-US" dirty="0">
              <a:latin typeface="Bell MT"/>
            </a:endParaRPr>
          </a:p>
          <a:p>
            <a:pPr marL="285750" indent="-285750">
              <a:buFont typeface="Wingdings"/>
              <a:buChar char="v"/>
            </a:pPr>
            <a:r>
              <a:rPr lang="en-US" dirty="0">
                <a:latin typeface="Bell MT"/>
              </a:rPr>
              <a:t>A blockchain is a database that stores encrypted blocks of data then chains them together to form a chronological single-source-of-truth for the data.</a:t>
            </a:r>
            <a:endParaRPr lang="en-US" dirty="0">
              <a:latin typeface="Avenir Next LT Pro"/>
            </a:endParaRPr>
          </a:p>
          <a:p>
            <a:pPr marL="285750" indent="-285750">
              <a:buFont typeface="Wingdings"/>
              <a:buChar char="v"/>
            </a:pPr>
            <a:endParaRPr lang="en-US" dirty="0">
              <a:latin typeface="Bell MT"/>
            </a:endParaRPr>
          </a:p>
          <a:p>
            <a:pPr marL="285750" indent="-285750">
              <a:buFont typeface="Wingdings"/>
              <a:buChar char="v"/>
            </a:pPr>
            <a:r>
              <a:rPr lang="en-US" dirty="0">
                <a:latin typeface="Bell MT"/>
              </a:rPr>
              <a:t>Digital assets are distributed instead of copied or transferred, creating an unchangeable record of an asset.</a:t>
            </a:r>
          </a:p>
          <a:p>
            <a:pPr marL="285750" indent="-285750">
              <a:buFont typeface="Wingdings"/>
              <a:buChar char="v"/>
            </a:pPr>
            <a:endParaRPr lang="en-US" dirty="0">
              <a:latin typeface="Bell MT"/>
            </a:endParaRPr>
          </a:p>
          <a:p>
            <a:pPr marL="285750" indent="-285750">
              <a:buFont typeface="Wingdings"/>
              <a:buChar char="v"/>
            </a:pPr>
            <a:r>
              <a:rPr lang="en-US" dirty="0">
                <a:latin typeface="Bell MT"/>
              </a:rPr>
              <a:t>Blockchain is an especially promising and revolutionary technology because it helps reduce risk, stamps out fraud and brings transparency in a scalable way for many uses. </a:t>
            </a:r>
            <a:br>
              <a:rPr lang="en-US" dirty="0">
                <a:latin typeface="Bell MT"/>
              </a:rPr>
            </a:br>
            <a:endParaRPr lang="en-US">
              <a:ea typeface="+mn-lt"/>
              <a:cs typeface="+mn-lt"/>
            </a:endParaRPr>
          </a:p>
          <a:p>
            <a:pPr marL="285750" indent="-285750">
              <a:buFont typeface="Wingdings"/>
              <a:buChar char="v"/>
            </a:pPr>
            <a:endParaRPr lang="en-US" dirty="0">
              <a:latin typeface="Bell MT"/>
            </a:endParaRPr>
          </a:p>
          <a:p>
            <a:endParaRPr lang="en-US" dirty="0">
              <a:latin typeface="Bell MT"/>
            </a:endParaRPr>
          </a:p>
          <a:p>
            <a:endParaRPr lang="en-US" dirty="0">
              <a:latin typeface="Bell MT"/>
            </a:endParaRPr>
          </a:p>
          <a:p>
            <a:br>
              <a:rPr lang="en-US" dirty="0">
                <a:latin typeface="Bell MT"/>
              </a:rPr>
            </a:b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84459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57F5D-256A-4440-84F4-C557C62CA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008088"/>
            <a:ext cx="11101136" cy="21846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The blockchain was popularized by a person (or group of people) using the name Satoshi Nakamoto in 2008 to serve as the public transaction Register of the cryptocurrency bitcoin</a:t>
            </a:r>
            <a:r>
              <a:rPr lang="en-US" baseline="30000" dirty="0">
                <a:ea typeface="+mn-lt"/>
                <a:cs typeface="+mn-lt"/>
              </a:rPr>
              <a:t>] .</a:t>
            </a:r>
            <a:r>
              <a:rPr lang="en-US" dirty="0">
                <a:ea typeface="+mn-lt"/>
                <a:cs typeface="+mn-lt"/>
              </a:rPr>
              <a:t>The identity of Satoshi Nakamoto remains unknown to date. The implementation of the blockchain within bitcoin made it the first digital currency to solve the  problem without the need of a trusted authority or central server.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38C8B3-FDA0-4B9A-8784-8AA8B5D9BEBE}"/>
              </a:ext>
            </a:extLst>
          </p:cNvPr>
          <p:cNvSpPr txBox="1"/>
          <p:nvPr/>
        </p:nvSpPr>
        <p:spPr>
          <a:xfrm>
            <a:off x="608240" y="444954"/>
            <a:ext cx="1194162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srgbClr val="FFFF00"/>
                </a:solidFill>
              </a:rPr>
              <a:t>HISTORY: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en-US" dirty="0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BD932C-4B47-43E9-83AC-FA4763FFA3C8}"/>
              </a:ext>
            </a:extLst>
          </p:cNvPr>
          <p:cNvSpPr txBox="1"/>
          <p:nvPr/>
        </p:nvSpPr>
        <p:spPr>
          <a:xfrm>
            <a:off x="533400" y="2969078"/>
            <a:ext cx="11111591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schemeClr val="accent5"/>
                </a:solidFill>
              </a:rPr>
              <a:t>HOW ITS WORKS:-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ea typeface="+mn-lt"/>
                <a:cs typeface="+mn-lt"/>
              </a:rPr>
              <a:t>Blockchain consists of three important concepts: </a:t>
            </a:r>
            <a:r>
              <a:rPr lang="en-US" dirty="0">
                <a:solidFill>
                  <a:srgbClr val="FFC000"/>
                </a:solidFill>
                <a:ea typeface="+mn-lt"/>
                <a:cs typeface="+mn-lt"/>
              </a:rPr>
              <a:t>BLOCKS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>
                <a:solidFill>
                  <a:srgbClr val="92D050"/>
                </a:solidFill>
                <a:ea typeface="+mn-lt"/>
                <a:cs typeface="+mn-lt"/>
              </a:rPr>
              <a:t>NODES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MINERS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91CAA43C-D04E-4881-AB88-E04CD8ACA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8578" y="4982936"/>
            <a:ext cx="1790702" cy="18723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8DBDAE-D619-4743-8B44-BD91951EBAF6}"/>
              </a:ext>
            </a:extLst>
          </p:cNvPr>
          <p:cNvSpPr txBox="1"/>
          <p:nvPr/>
        </p:nvSpPr>
        <p:spPr>
          <a:xfrm>
            <a:off x="601436" y="3976007"/>
            <a:ext cx="10104663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u="sng" dirty="0">
                <a:solidFill>
                  <a:srgbClr val="FFC000"/>
                </a:solidFill>
              </a:rPr>
              <a:t>Blocks:-</a:t>
            </a:r>
            <a:endParaRPr lang="en-US" sz="2400" u="sng" dirty="0">
              <a:solidFill>
                <a:srgbClr val="FFC000"/>
              </a:solidFill>
            </a:endParaRPr>
          </a:p>
          <a:p>
            <a:r>
              <a:rPr lang="en-US" dirty="0">
                <a:ea typeface="+mn-lt"/>
                <a:cs typeface="+mn-lt"/>
              </a:rPr>
              <a:t>Every chain consists of multiple blocks and each block has three basic elements:-</a:t>
            </a:r>
            <a:endParaRPr lang="en-US" dirty="0"/>
          </a:p>
          <a:p>
            <a:r>
              <a:rPr lang="en-US" dirty="0"/>
              <a:t>      </a:t>
            </a:r>
            <a:r>
              <a:rPr lang="en-US" dirty="0">
                <a:solidFill>
                  <a:schemeClr val="accent1"/>
                </a:solidFill>
              </a:rPr>
              <a:t>DATA</a:t>
            </a:r>
            <a:r>
              <a:rPr lang="en-US" dirty="0"/>
              <a:t> (That is input)</a:t>
            </a:r>
          </a:p>
          <a:p>
            <a:r>
              <a:rPr lang="en-US" dirty="0"/>
              <a:t>      </a:t>
            </a:r>
            <a:r>
              <a:rPr lang="en-US" dirty="0">
                <a:solidFill>
                  <a:schemeClr val="accent2"/>
                </a:solidFill>
              </a:rPr>
              <a:t>NONCE</a:t>
            </a:r>
            <a:r>
              <a:rPr lang="en-US" dirty="0"/>
              <a:t> (32 Bit whole number)</a:t>
            </a:r>
          </a:p>
          <a:p>
            <a:r>
              <a:rPr lang="en-US" dirty="0"/>
              <a:t> </a:t>
            </a:r>
            <a:r>
              <a:rPr lang="en-US" dirty="0">
                <a:solidFill>
                  <a:schemeClr val="accent5"/>
                </a:solidFill>
              </a:rPr>
              <a:t>     HASH</a:t>
            </a:r>
            <a:r>
              <a:rPr lang="en-US" dirty="0"/>
              <a:t> (256 Bit  whole number)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When the first block of a chain is created, a</a:t>
            </a:r>
            <a:r>
              <a:rPr lang="en-US" dirty="0">
                <a:solidFill>
                  <a:schemeClr val="accent2"/>
                </a:solidFill>
                <a:ea typeface="+mn-lt"/>
                <a:cs typeface="+mn-lt"/>
              </a:rPr>
              <a:t> nonce</a:t>
            </a:r>
            <a:r>
              <a:rPr lang="en-US" dirty="0">
                <a:ea typeface="+mn-lt"/>
                <a:cs typeface="+mn-lt"/>
              </a:rPr>
              <a:t> generates the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 cryptographic hash</a:t>
            </a:r>
            <a:r>
              <a:rPr lang="en-US" dirty="0">
                <a:ea typeface="+mn-lt"/>
                <a:cs typeface="+mn-lt"/>
              </a:rPr>
              <a:t>. The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data</a:t>
            </a:r>
            <a:r>
              <a:rPr lang="en-US" dirty="0">
                <a:ea typeface="+mn-lt"/>
                <a:cs typeface="+mn-lt"/>
              </a:rPr>
              <a:t> in the block is considered signed and forever tied to the</a:t>
            </a:r>
            <a:r>
              <a:rPr lang="en-US" dirty="0">
                <a:solidFill>
                  <a:schemeClr val="accent2"/>
                </a:solidFill>
                <a:ea typeface="+mn-lt"/>
                <a:cs typeface="+mn-lt"/>
              </a:rPr>
              <a:t> nonce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hash</a:t>
            </a:r>
            <a:r>
              <a:rPr lang="en-US" dirty="0">
                <a:ea typeface="+mn-lt"/>
                <a:cs typeface="+mn-lt"/>
              </a:rPr>
              <a:t> unless it is mined.  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63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05C2BDD-01F9-4476-9ABA-5D9FDED163B7}"/>
              </a:ext>
            </a:extLst>
          </p:cNvPr>
          <p:cNvSpPr txBox="1"/>
          <p:nvPr/>
        </p:nvSpPr>
        <p:spPr>
          <a:xfrm>
            <a:off x="533400" y="356507"/>
            <a:ext cx="11383735" cy="35086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u="sng" dirty="0">
                <a:solidFill>
                  <a:schemeClr val="accent1"/>
                </a:solidFill>
              </a:rPr>
              <a:t>Miners</a:t>
            </a:r>
            <a:r>
              <a:rPr lang="en-US" sz="2400" b="1" dirty="0">
                <a:solidFill>
                  <a:schemeClr val="accent1"/>
                </a:solidFill>
              </a:rPr>
              <a:t>:-</a:t>
            </a:r>
            <a:endParaRPr lang="en-US" sz="2400" dirty="0">
              <a:solidFill>
                <a:schemeClr val="accent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Miners create new blocks on the chain through a process called mining.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Miners use special software to solve the incredibly complex math problem of finding a nonce that generates an accepted hash. 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Making a change to any block earlier in the chain requires re-mining not just the block with the change, but all of the blocks that come after. This is why it's extremely difficult to manipulate blockchain technology.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When a block is successfully mined, the change is accepted by all of the nodes on the network and the miner is rewarded financially.</a:t>
            </a: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F977F1-79AF-4DFF-87F4-16A7096DD1F9}"/>
              </a:ext>
            </a:extLst>
          </p:cNvPr>
          <p:cNvSpPr txBox="1"/>
          <p:nvPr/>
        </p:nvSpPr>
        <p:spPr>
          <a:xfrm>
            <a:off x="533400" y="3312459"/>
            <a:ext cx="10598523" cy="26161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u="sng" dirty="0">
                <a:solidFill>
                  <a:srgbClr val="92D050"/>
                </a:solidFill>
              </a:rPr>
              <a:t>Nodes</a:t>
            </a:r>
            <a:r>
              <a:rPr lang="en-US" sz="2000" b="1" dirty="0">
                <a:solidFill>
                  <a:srgbClr val="92D050"/>
                </a:solidFill>
              </a:rPr>
              <a:t>:-</a:t>
            </a:r>
            <a:endParaRPr lang="en-US" sz="2000" dirty="0">
              <a:solidFill>
                <a:srgbClr val="92D05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One of the most important concepts in blockchain technology is decentralization.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No one computer or organization can own the chain. Instead, it is a distributed ledger via the nodes connected to the chain.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  Nodes can be any kind of electronic device that maintains copies of the blockchain and keeps the network functioning. 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Every node has its own copy of the blockchain and the network must algorithmically approve any newly mined block for the chain to be updated, trusted and verified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9F0C6-D9C1-448D-8234-F54F3EFFBF9B}"/>
              </a:ext>
            </a:extLst>
          </p:cNvPr>
          <p:cNvSpPr txBox="1"/>
          <p:nvPr/>
        </p:nvSpPr>
        <p:spPr>
          <a:xfrm>
            <a:off x="1172136" y="6113929"/>
            <a:ext cx="1053128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ea typeface="+mn-lt"/>
                <a:cs typeface="+mn-lt"/>
              </a:rPr>
              <a:t>Essentially, blockchains can be thought of as the scalability of trust via technology</a:t>
            </a:r>
            <a:r>
              <a:rPr lang="en-US" dirty="0">
                <a:solidFill>
                  <a:srgbClr val="FFFF00"/>
                </a:solidFill>
                <a:ea typeface="+mn-lt"/>
                <a:cs typeface="+mn-lt"/>
              </a:rPr>
              <a:t>.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95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B9AACA9-BD92-429F-8047-0731DB46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E73BFCA-B71C-4632-A19C-5DC56EEF1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82294" y="70908"/>
            <a:ext cx="2715127" cy="3082774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CC46245-5D79-405E-9C85-8D3BEC440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293" y="3161751"/>
            <a:ext cx="2719930" cy="15603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853D43-0D6D-4418-8339-E971A64B6B07}"/>
              </a:ext>
            </a:extLst>
          </p:cNvPr>
          <p:cNvSpPr txBox="1"/>
          <p:nvPr/>
        </p:nvSpPr>
        <p:spPr>
          <a:xfrm>
            <a:off x="387724" y="73959"/>
            <a:ext cx="8917641" cy="553997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u="sng" dirty="0"/>
              <a:t>Cryptocurrencies: The Beginning of Blockchain's Technological Rise:-</a:t>
            </a:r>
            <a:endParaRPr lang="en-US" sz="3200" u="sng" dirty="0"/>
          </a:p>
          <a:p>
            <a:endParaRPr lang="en-US" sz="3200" b="1" u="sng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Blockchain’s most well-known use is in cryptocurrencies. Cryptocurrencies are digital currencies (or tokens), like Bitcoin, Ethereum or Litecoin, that can be used to buy goods and services. </a:t>
            </a: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Just like a digital form of cash, crypto can be used to buy everything from your lunch to your next home. Unlike cash, crypto uses blockchain to act as both a public ledger (register) and an enhanced cryptographic security system, so online transactions are always recorded and secured.</a:t>
            </a:r>
            <a:endParaRPr lang="en-US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To date, there are roughly 6,700 cryptocurrencies in the world that have a total market cap around $1.6 trillion, with Bitcoin holding a majority of the value. 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E7C904D6-EA44-452F-BFFB-8A454FE01F92}"/>
              </a:ext>
            </a:extLst>
          </p:cNvPr>
          <p:cNvSpPr>
            <a:spLocks noGrp="1"/>
          </p:cNvSpPr>
          <p:nvPr/>
        </p:nvSpPr>
        <p:spPr>
          <a:xfrm>
            <a:off x="383118" y="1492500"/>
            <a:ext cx="11090272" cy="106518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  <a:p>
            <a:pPr algn="ctr"/>
            <a:endParaRPr lang="en-US" dirty="0"/>
          </a:p>
        </p:txBody>
      </p:sp>
      <p:pic>
        <p:nvPicPr>
          <p:cNvPr id="28" name="Picture 28">
            <a:extLst>
              <a:ext uri="{FF2B5EF4-FFF2-40B4-BE49-F238E27FC236}">
                <a16:creationId xmlns:a16="http://schemas.microsoft.com/office/drawing/2014/main" id="{EAB206A6-50D4-4CA9-8AA8-FA7F7A0EC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7689" y="4744571"/>
            <a:ext cx="2729593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096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30D050C3-946A-4155-B469-3FE5492E6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0D7BFBB-BF60-4EF1-AF1C-731347DB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0150CBC-E30B-417C-9BB2-CE6BB1A64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476020D6-6ADB-408E-A69F-4EA6F51A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38B31604-91C4-4CB0-8097-02EE0ADDC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90092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48340F5-A593-469A-98DC-B6D90D3B2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B59E3068-3000-4C82-ACA8-367498951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C2E1C398-D8F7-4828-9F7F-80D61DAE2B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13B333C-60FD-4260-80E0-190666C9D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DC05F582-AA63-4A8C-915E-66057E4B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829BDA-783E-42DD-B3E7-EE82AFD82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2136" y="77357"/>
            <a:ext cx="6650321" cy="1573775"/>
          </a:xfrm>
        </p:spPr>
        <p:txBody>
          <a:bodyPr anchor="b">
            <a:normAutofit/>
          </a:bodyPr>
          <a:lstStyle/>
          <a:p>
            <a:r>
              <a:rPr lang="en-US" sz="3800" u="sng" dirty="0"/>
              <a:t>SOME FACTS RELATED TO CRYPTOCURRENCIES:</a:t>
            </a:r>
            <a:r>
              <a:rPr lang="en-US" sz="3800" dirty="0"/>
              <a:t>-</a:t>
            </a:r>
          </a:p>
        </p:txBody>
      </p:sp>
      <p:pic>
        <p:nvPicPr>
          <p:cNvPr id="10" name="Picture 21">
            <a:extLst>
              <a:ext uri="{FF2B5EF4-FFF2-40B4-BE49-F238E27FC236}">
                <a16:creationId xmlns:a16="http://schemas.microsoft.com/office/drawing/2014/main" id="{1B0BA6E1-C749-41E8-AADD-FEE175922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0" r="8411" b="1"/>
          <a:stretch/>
        </p:blipFill>
        <p:spPr>
          <a:xfrm>
            <a:off x="20" y="10"/>
            <a:ext cx="5097449" cy="685799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9C31AB1-E86A-4406-93E0-F502AEECFCA1}"/>
              </a:ext>
            </a:extLst>
          </p:cNvPr>
          <p:cNvSpPr txBox="1"/>
          <p:nvPr/>
        </p:nvSpPr>
        <p:spPr>
          <a:xfrm>
            <a:off x="5242272" y="1921329"/>
            <a:ext cx="6620435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Yesterday ,our honorable prime minister twitter account  got hacked by hacker  to gain some  attention towards cryptocurrency bitcoin.</a:t>
            </a:r>
          </a:p>
          <a:p>
            <a:endParaRPr lang="en-US" dirty="0"/>
          </a:p>
          <a:p>
            <a:r>
              <a:rPr lang="en-US" dirty="0"/>
              <a:t>It is impossible for  INDIAN government to ban all cryptocurrency, because about 2 crores INDIAN people has invested about 6 lakh  crores rupees in crypto ,make difficult for government to replace that much high value of money ,instead it will be regulated through some definite rules.</a:t>
            </a:r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The total amount of bitcoin is limited.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No one knows who created bitcoin.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Cryptocurrency can't be physically banned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/>
              <a:t>The first commercial bitcoin transaction was for pizza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444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ED88E92-14F3-4B58-9E48-1D79E139A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E841E027-8E53-4FEB-8605-2124D8573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368EA27-D874-4E13-9930-9FB4BBE311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C646F15D-CA46-4D0D-904E-DC8545D5A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35997" y="-3"/>
            <a:ext cx="7456003" cy="4438653"/>
            <a:chOff x="672000" y="-3"/>
            <a:chExt cx="11520000" cy="6858003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03BCA03-AE9B-4B3C-B812-CC043CF80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1576669-18DE-4796-9B49-DC8686DD6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B84AC257-6E7D-4B5A-A21A-F23B0A0A51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81F6791-2351-4EAB-BADF-320A1385E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FB4D0AC-51E2-4F99-99F2-D33795128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885950"/>
            <a:ext cx="6134905" cy="4972049"/>
            <a:chOff x="0" y="521786"/>
            <a:chExt cx="7818119" cy="633621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77819A5-5C5A-4820-8992-AA5F77588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0B14AC6-030B-47E0-89BD-3A872D1D0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4F844A6-8AA7-4FA3-9BCA-E0E6EBE17E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4D45D8C-290F-4894-9EE8-C07D398666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3BBCBF2-3632-47CA-B15C-27619C598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2613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A37F6730-8F76-4239-8CBA-B914B02A7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E11E5CC-3C1F-4093-97B6-6433FBF9A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D720AE-B07F-482D-B526-4A9C632DA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76F0BCA-E2AA-4AED-9091-1E820FF25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71D2B33-982E-4EC0-9252-B8A7383C9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250D86D-299E-4837-B82C-B97DACC975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74EFAF9-4DE5-4C1F-BF17-0A5930FFF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857D782-AB09-4CB1-A94A-54F935E709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E95A3B-E29B-40AA-B9DD-FF0BA512F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A71F79C-8170-4729-A592-753969B849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AE5C556-02CA-4512-9F5F-7088484CF7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5FD132-C2ED-4807-B2DA-D428F9C44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1967F12-B0C4-4D31-8D63-89945DCD2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7740AC-1478-46A2-8746-D65613CB2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5759450"/>
          </a:xfrm>
        </p:spPr>
        <p:txBody>
          <a:bodyPr anchor="t">
            <a:normAutofit/>
          </a:bodyPr>
          <a:lstStyle/>
          <a:p>
            <a:r>
              <a:rPr lang="en-US" sz="4200" u="sng"/>
              <a:t>ADVANTAGES OF BLOCKCHAIN TECHNOLOGY</a:t>
            </a:r>
            <a:r>
              <a:rPr lang="en-US" sz="4200"/>
              <a:t>:-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F3AC7DA-6529-4F5F-ACCB-C2691465C9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0957283"/>
              </p:ext>
            </p:extLst>
          </p:nvPr>
        </p:nvGraphicFramePr>
        <p:xfrm>
          <a:off x="5232400" y="540000"/>
          <a:ext cx="6408738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5" name="Picture 35">
            <a:extLst>
              <a:ext uri="{FF2B5EF4-FFF2-40B4-BE49-F238E27FC236}">
                <a16:creationId xmlns:a16="http://schemas.microsoft.com/office/drawing/2014/main" id="{D2DE4C8F-97A3-42D7-897F-623051029B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936" y="2430236"/>
            <a:ext cx="4376056" cy="348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63400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Glow">
      <a:dk1>
        <a:sysClr val="windowText" lastClr="000000"/>
      </a:dk1>
      <a:lt1>
        <a:sysClr val="window" lastClr="FFFFFF"/>
      </a:lt1>
      <a:dk2>
        <a:srgbClr val="00000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ppt/theme/theme2.xml><?xml version="1.0" encoding="utf-8"?>
<a:theme xmlns:a="http://schemas.openxmlformats.org/drawingml/2006/main" name="BrushVTI">
  <a:themeElements>
    <a:clrScheme name="Custom 17">
      <a:dk1>
        <a:sysClr val="windowText" lastClr="000000"/>
      </a:dk1>
      <a:lt1>
        <a:sysClr val="window" lastClr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GlowVTI</vt:lpstr>
      <vt:lpstr>BrushVTI</vt:lpstr>
      <vt:lpstr>BLOCKCHAIN TECHNOLOGY AND CRYPTOCURRENCIES:-</vt:lpstr>
      <vt:lpstr>PowerPoint Presentation</vt:lpstr>
      <vt:lpstr>BLOCKCHAIN TECHNOLOGY:-</vt:lpstr>
      <vt:lpstr>PowerPoint Presentation</vt:lpstr>
      <vt:lpstr>PowerPoint Presentation</vt:lpstr>
      <vt:lpstr>PowerPoint Presentation</vt:lpstr>
      <vt:lpstr>SOME FACTS RELATED TO CRYPTOCURRENCIES:-</vt:lpstr>
      <vt:lpstr>PowerPoint Presentation</vt:lpstr>
      <vt:lpstr>ADVANTAGES OF BLOCKCHAIN TECHNOLOGY:-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1073</cp:revision>
  <dcterms:created xsi:type="dcterms:W3CDTF">2021-12-07T18:42:00Z</dcterms:created>
  <dcterms:modified xsi:type="dcterms:W3CDTF">2021-12-13T08:27:22Z</dcterms:modified>
</cp:coreProperties>
</file>

<file path=docProps/thumbnail.jpeg>
</file>